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notesMaster" Target="notesMasters/notesMaster1.xml" /><Relationship Id="rId83" Type="http://schemas.openxmlformats.org/officeDocument/2006/relationships/viewProps" Target="viewProps.xml" /><Relationship Id="rId8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5" Type="http://schemas.openxmlformats.org/officeDocument/2006/relationships/tableStyles" Target="tableStyles.xml" /><Relationship Id="rId8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Convolution </a:t>
            </a:r>
            <a:r>
              <a:rPr i="1"/>
              <a:t>matches</a:t>
            </a:r>
            <a:r>
              <a:rPr/>
              <a:t> the patch and the image by elementwise multiplication, followed by a sum.</a:t>
            </a:r>
          </a:p>
          <a:p>
            <a:pPr lvl="0" indent="0" marL="0">
              <a:buNone/>
            </a:pPr>
          </a:p>
          <a:p>
            <a:pPr lvl="0"/>
            <a:r>
              <a:rPr/>
              <a:t>Given the filters used (+1/-1) if there is absolute coincidence, as in the example, all multiplications will yield 1, and the sum will be 9.</a:t>
            </a:r>
          </a:p>
          <a:p>
            <a:pPr lvl="0" indent="0" marL="0">
              <a:buNone/>
            </a:pPr>
          </a:p>
          <a:p>
            <a:pPr lvl="0"/>
            <a:r>
              <a:rPr/>
              <a:t>Two completely different patches would add -9.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Tensor" TargetMode="Externa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vebook.manning.com/book/deep-learning-with-r-second-edition" TargetMode="Externa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tensorflow.org/" TargetMode="External" /><Relationship Id="rId3" Type="http://schemas.openxmlformats.org/officeDocument/2006/relationships/hyperlink" Target="https://pytorch.org/" TargetMode="External" /><Relationship Id="rId4" Type="http://schemas.openxmlformats.org/officeDocument/2006/relationships/hyperlink" Target="https://keras.io/" TargetMode="External" /><Relationship Id="rId5" Type="http://schemas.openxmlformats.org/officeDocument/2006/relationships/hyperlink" Target="https://mxnet.apache.org/" TargetMode="External" /><Relationship Id="rId6" Type="http://schemas.openxmlformats.org/officeDocument/2006/relationships/hyperlink" Target="https://caffe.berkeleyvision.org/" TargetMode="External" /><Relationship Id="rId7" Type="http://schemas.openxmlformats.org/officeDocument/2006/relationships/hyperlink" Target="https://github.com/Theano/Theano" TargetMode="External" /><Relationship Id="rId8" Type="http://schemas.openxmlformats.org/officeDocument/2006/relationships/hyperlink" Target="https://docs.microsoft.com/en-us/cognitive-toolkit/" TargetMode="Externa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tensorflow.org/" TargetMode="External" /><Relationship Id="rId3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pytorch.org/" TargetMode="External" /><Relationship Id="rId3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keras.io/" TargetMode="External" /><Relationship Id="rId3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9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studio/cheatsheets/blob/main/keras.pdf" TargetMode="Externa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79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introtodeeplearning.com/" TargetMode="External" /><Relationship Id="rId3" Type="http://schemas.openxmlformats.org/officeDocument/2006/relationships/hyperlink" Target="https://www.coursera.org/specializations/deep-learning" TargetMode="External" /><Relationship Id="rId4" Type="http://schemas.openxmlformats.org/officeDocument/2006/relationships/hyperlink" Target="http://neuralnetworksanddeeplearning.com/" TargetMode="External" /><Relationship Id="rId5" Type="http://schemas.openxmlformats.org/officeDocument/2006/relationships/hyperlink" Target="https://livebook.manning.com/book/deep-learning-with-r-second-edition" TargetMode="Externa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os691-deep-learning-r.netlify.app/" TargetMode="External" /><Relationship Id="rId3" Type="http://schemas.openxmlformats.org/officeDocument/2006/relationships/hyperlink" Target="https://bios691-deep-learning-r.netlify.app/" TargetMode="External" /><Relationship Id="rId4" Type="http://schemas.openxmlformats.org/officeDocument/2006/relationships/hyperlink" Target="https://github.com/rstudio-conf-2020/dl-keras-tf" TargetMode="External" /><Relationship Id="rId5" Type="http://schemas.openxmlformats.org/officeDocument/2006/relationships/hyperlink" Target="https://www.analyticsvidhya.com/blog/2021/05/convolutional-neural-networks-cnn/" TargetMode="External" /><Relationship Id="rId6" Type="http://schemas.openxmlformats.org/officeDocument/2006/relationships/hyperlink" Target="https://www.r-bloggers.com/2018/07/convolutional-neural-networks-in-r/" TargetMode="Externa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Alex Sanchez, Ferran Reverter and Esteban Vegas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hierarchy of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Each layer has a more complex task, but it receives better information.</a:t>
            </a:r>
          </a:p>
          <a:p>
            <a:pPr lvl="1"/>
            <a:r>
              <a:rPr/>
              <a:t>If we can solve the sub-problems using ANNs,</a:t>
            </a:r>
          </a:p>
          <a:p>
            <a:pPr lvl="1"/>
            <a:r>
              <a:rPr/>
              <a:t>Perhaps we can build a neural network for face-detection, by combining the networks for the sub-problems.</a:t>
            </a:r>
          </a:p>
          <a:p>
            <a:pPr lvl="0"/>
            <a:r>
              <a:rPr/>
              <a:t>Networks with this kind of many-layer structure - two or more hidden layers - are called </a:t>
            </a:r>
            <a:r>
              <a:rPr i="1"/>
              <a:t>deep neural networks</a:t>
            </a:r>
            <a:r>
              <a:rPr/>
              <a:t>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Automatic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 order for these networks to succeed it is important not having to hand-craft the complicated structure of weights and biases required for such hierarchy of layers and functions.</a:t>
            </a:r>
          </a:p>
          <a:p>
            <a:pPr lvl="0"/>
            <a:r>
              <a:rPr/>
              <a:t>In 2006 techniques enabling learning in Deep Neural Nets were developed.</a:t>
            </a:r>
          </a:p>
          <a:p>
            <a:pPr lvl="0"/>
            <a:r>
              <a:rPr/>
              <a:t>These deep learning techniques are based on stochastic gradient descent and backpropagation, but also introduce new ideas.</a:t>
            </a:r>
          </a:p>
          <a:p>
            <a:pPr lvl="0"/>
            <a:r>
              <a:rPr/>
              <a:t>It turns out that equiped with such techniques, deep neural networks perform much better on many problems than shallow neural networks.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Shallow vs Deep NNs</a:t>
            </a:r>
          </a:p>
        </p:txBody>
      </p:sp>
      <p:pic>
        <p:nvPicPr>
          <p:cNvPr descr="images/ShallowVSDeepN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0700" y="1193800"/>
            <a:ext cx="556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‘Deep Learning’ course, by Andrew Ng in Coursera &amp; deeplearning.ai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do we mean by computers vision?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want computers that can </a:t>
            </a:r>
            <a:r>
              <a:rPr i="1"/>
              <a:t>see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Computer systems able to see what is present in the world, </a:t>
            </a:r>
            <a:r>
              <a:rPr b="1"/>
              <a:t>but also</a:t>
            </a:r>
            <a:r>
              <a:rPr/>
              <a:t> to predict and anticipate events.</a:t>
            </a:r>
          </a:p>
        </p:txBody>
      </p:sp>
      <p:pic>
        <p:nvPicPr>
          <p:cNvPr descr="images/aminiCV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DNN in computer vision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Deep Learning enables many systems to undertake a variety of computer vision related tasks.</a:t>
            </a:r>
          </a:p>
        </p:txBody>
      </p:sp>
      <p:pic>
        <p:nvPicPr>
          <p:cNvPr descr="images/aminiCV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6464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Facial detection and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particular it enables </a:t>
            </a:r>
            <a:r>
              <a:rPr i="1"/>
              <a:t>automatic</a:t>
            </a:r>
            <a:r>
              <a:rPr/>
              <a:t> feature extraction.</a:t>
            </a:r>
          </a:p>
        </p:txBody>
      </p:sp>
      <p:pic>
        <p:nvPicPr>
          <p:cNvPr descr="images/aminiCV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9200" y="1193800"/>
            <a:ext cx="6718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Autonomous driving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Autonomus Driving would not be possible without the possibility of performing Automatic Feature Extraction</a:t>
            </a:r>
          </a:p>
        </p:txBody>
      </p:sp>
      <p:pic>
        <p:nvPicPr>
          <p:cNvPr descr="images/aminiC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33500" y="1193800"/>
            <a:ext cx="6477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Medicine, biology, self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Neither would systems for automatic disease detection be able to distinguish healthy from affected people though images.</a:t>
            </a:r>
          </a:p>
        </p:txBody>
      </p:sp>
      <p:pic>
        <p:nvPicPr>
          <p:cNvPr descr="images/aminiCV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1193800"/>
            <a:ext cx="5930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computers see?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Images are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a computer images, of course, are numbers.</a:t>
            </a:r>
          </a:p>
          <a:p>
            <a:pPr lvl="0"/>
            <a:r>
              <a:rPr/>
              <a:t>An RGB image is a NxNx3 matrix of numbers [0,255]</a:t>
            </a:r>
          </a:p>
        </p:txBody>
      </p:sp>
      <p:pic>
        <p:nvPicPr>
          <p:cNvPr descr="images/aminiCV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0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tasks in Computer Vision: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</a:t>
            </a:r>
            <a:r>
              <a:rPr/>
              <a:t>: Output variable takes continuous value. E.g. </a:t>
            </a:r>
            <a:r>
              <a:rPr i="1"/>
              <a:t>Distance to target</a:t>
            </a:r>
          </a:p>
          <a:p>
            <a:pPr lvl="0"/>
            <a:r>
              <a:rPr b="1"/>
              <a:t>Classification</a:t>
            </a:r>
            <a:r>
              <a:rPr/>
              <a:t>: Output variable takes class labels. E.g. </a:t>
            </a:r>
            <a:r>
              <a:rPr i="1"/>
              <a:t>Probability of belonging to a class</a:t>
            </a:r>
          </a:p>
        </p:txBody>
      </p:sp>
      <p:pic>
        <p:nvPicPr>
          <p:cNvPr descr="images/aminiCV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 level feature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different set of features characterize each image</a:t>
            </a:r>
          </a:p>
          <a:p>
            <a:pPr lvl="0"/>
            <a:r>
              <a:rPr/>
              <a:t>Before attempting to build a computer vision system, we need to be aware of </a:t>
            </a:r>
            <a:r>
              <a:rPr i="1"/>
              <a:t>what feature keys are in our data that need to be </a:t>
            </a:r>
            <a:r>
              <a:rPr b="1" i="1"/>
              <a:t>identified</a:t>
            </a:r>
            <a:r>
              <a:rPr i="1"/>
              <a:t> and </a:t>
            </a:r>
            <a:r>
              <a:rPr b="1" i="1"/>
              <a:t>detected</a:t>
            </a:r>
            <a:r>
              <a:rPr/>
              <a:t>.</a:t>
            </a:r>
          </a:p>
        </p:txBody>
      </p:sp>
      <p:pic>
        <p:nvPicPr>
          <p:cNvPr descr="images/aminiCV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5500" y="1193800"/>
            <a:ext cx="7493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do 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Manual feature extraction is hard!</a:t>
            </a:r>
          </a:p>
          <a:p>
            <a:pPr lvl="0"/>
            <a:r>
              <a:rPr/>
              <a:t>Feature characterization needs to define a hierarchy of features allowing an increasing level of detail.</a:t>
            </a:r>
          </a:p>
          <a:p>
            <a:pPr lvl="0"/>
            <a:r>
              <a:rPr/>
              <a:t>Deep Neural networks can do this in a hierarchichal fashion!</a:t>
            </a:r>
          </a:p>
        </p:txBody>
      </p:sp>
      <p:pic>
        <p:nvPicPr>
          <p:cNvPr descr="images/aminiCV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33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Learning visual features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Feature extraction with dense 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Fully connected NN could, in principle, be used to learn visual features</a:t>
            </a:r>
          </a:p>
        </p:txBody>
      </p:sp>
      <p:pic>
        <p:nvPicPr>
          <p:cNvPr descr="images/aminiCV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06500"/>
            <a:ext cx="8229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Accounting for spatial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Images have a </a:t>
            </a:r>
            <a:r>
              <a:rPr b="1"/>
              <a:t>spatial structure</a:t>
            </a:r>
            <a:r>
              <a:rPr/>
              <a:t>.</a:t>
            </a:r>
          </a:p>
          <a:p>
            <a:pPr lvl="0"/>
            <a:r>
              <a:rPr/>
              <a:t>How can this be used to inform the architecture of the Network?</a:t>
            </a:r>
          </a:p>
        </p:txBody>
      </p:sp>
      <p:pic>
        <p:nvPicPr>
          <p:cNvPr descr="images/aminiCV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Extending the idea with </a:t>
            </a:r>
            <a:r>
              <a:rPr i="1"/>
              <a:t>patches</a:t>
            </a:r>
          </a:p>
        </p:txBody>
      </p:sp>
      <p:pic>
        <p:nvPicPr>
          <p:cNvPr descr="images/aminiCV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28700" y="1193800"/>
            <a:ext cx="7086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filters to extract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Filters can be used to extract </a:t>
            </a:r>
            <a:r>
              <a:rPr i="1"/>
              <a:t>local</a:t>
            </a:r>
            <a:r>
              <a:rPr/>
              <a:t> features</a:t>
            </a:r>
          </a:p>
          <a:p>
            <a:pPr lvl="1"/>
            <a:r>
              <a:rPr/>
              <a:t>A filter is a set of weights</a:t>
            </a:r>
          </a:p>
          <a:p>
            <a:pPr lvl="0"/>
            <a:r>
              <a:rPr/>
              <a:t>Different filters can extract different .</a:t>
            </a:r>
          </a:p>
          <a:p>
            <a:pPr lvl="0"/>
            <a:r>
              <a:rPr/>
              <a:t>Filters that matter in one part of the input should matter elsewhere so:</a:t>
            </a:r>
          </a:p>
          <a:p>
            <a:pPr lvl="1"/>
            <a:r>
              <a:rPr/>
              <a:t>Parameters of each filter are </a:t>
            </a:r>
            <a:r>
              <a:rPr i="1"/>
              <a:t>spatially shared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Shifting filters for Extraction</a:t>
            </a:r>
          </a:p>
        </p:txBody>
      </p:sp>
      <p:pic>
        <p:nvPicPr>
          <p:cNvPr descr="images/aminiCV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17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A 4x4: 16 distinct weights filter is applied to </a:t>
            </a:r>
            <a:r>
              <a:rPr i="1"/>
              <a:t>define the state of the neuron</a:t>
            </a:r>
            <a:r>
              <a:rPr/>
              <a:t> in the next layer.</a:t>
            </a:r>
          </a:p>
          <a:p>
            <a:pPr lvl="0"/>
            <a:r>
              <a:rPr/>
              <a:t>Same filter applied to 4x4 patches in input</a:t>
            </a:r>
          </a:p>
          <a:p>
            <a:pPr lvl="0"/>
            <a:r>
              <a:rPr/>
              <a:t>Shift by 2 pixels for next patch.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Session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Towards Deep learning</a:t>
            </a:r>
          </a:p>
          <a:p>
            <a:pPr lvl="0" indent="-342900" marL="342900">
              <a:buAutoNum type="arabicPeriod"/>
            </a:pPr>
            <a:r>
              <a:rPr/>
              <a:t>Learning visual features</a:t>
            </a:r>
          </a:p>
          <a:p>
            <a:pPr lvl="1" indent="0" marL="342900">
              <a:buNone/>
            </a:pPr>
            <a:r>
              <a:rPr/>
              <a:t> </a:t>
            </a:r>
          </a:p>
          <a:p>
            <a:pPr lvl="0" indent="-342900" marL="342900">
              <a:buAutoNum type="arabicPeriod"/>
            </a:pPr>
            <a:r>
              <a:rPr/>
              <a:t>Convolutional Neural Networks  </a:t>
            </a:r>
          </a:p>
          <a:p>
            <a:pPr lvl="0" indent="-342900" marL="342900">
              <a:buAutoNum type="arabicPeriod"/>
            </a:pPr>
            <a:r>
              <a:rPr/>
              <a:t>Building and Training CNNs  </a:t>
            </a:r>
          </a:p>
          <a:p>
            <a:pPr lvl="0" indent="-342900" marL="342900">
              <a:buAutoNum type="arabicPeriod"/>
            </a:pPr>
            <a:r>
              <a:rPr/>
              <a:t>Applications of CNNs   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Example: “X or X”?</a:t>
            </a:r>
          </a:p>
        </p:txBody>
      </p:sp>
      <p:pic>
        <p:nvPicPr>
          <p:cNvPr descr="images/aminiCV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1400" y="1193800"/>
            <a:ext cx="7061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Images are represented by matrices of pixels, so</a:t>
            </a:r>
          </a:p>
          <a:p>
            <a:pPr lvl="0"/>
            <a:r>
              <a:rPr/>
              <a:t>Literally speaking these images are different.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are the </a:t>
            </a:r>
            <a:r>
              <a:rPr i="1"/>
              <a:t>features</a:t>
            </a:r>
            <a:r>
              <a:rPr/>
              <a:t> of 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Look for a set of features that:</a:t>
            </a:r>
          </a:p>
          <a:p>
            <a:pPr lvl="1"/>
            <a:r>
              <a:rPr/>
              <a:t>characterize the images, and</a:t>
            </a:r>
          </a:p>
          <a:p>
            <a:pPr lvl="1"/>
            <a:r>
              <a:rPr/>
              <a:t>and are the same in both cases.</a:t>
            </a:r>
          </a:p>
        </p:txBody>
      </p:sp>
      <p:pic>
        <p:nvPicPr>
          <p:cNvPr descr="images/aminiCV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524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Filters can detect X features</a:t>
            </a:r>
          </a:p>
        </p:txBody>
      </p:sp>
      <p:pic>
        <p:nvPicPr>
          <p:cNvPr descr="images/aminiCV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Is a given patch in the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key question is </a:t>
            </a:r>
            <a:r>
              <a:rPr i="1"/>
              <a:t>how to pick-up the operation</a:t>
            </a:r>
            <a:r>
              <a:rPr/>
              <a:t> that can take</a:t>
            </a:r>
          </a:p>
          <a:p>
            <a:pPr lvl="1"/>
            <a:r>
              <a:rPr/>
              <a:t>a patch and</a:t>
            </a:r>
          </a:p>
          <a:p>
            <a:pPr lvl="1"/>
            <a:r>
              <a:rPr/>
              <a:t>an image and</a:t>
            </a:r>
          </a:p>
          <a:p>
            <a:pPr lvl="0"/>
            <a:r>
              <a:rPr/>
              <a:t>An decide if the patch is in the image.</a:t>
            </a:r>
          </a:p>
          <a:p>
            <a:pPr lvl="0"/>
            <a:r>
              <a:rPr/>
              <a:t>This operation is the </a:t>
            </a:r>
            <a:r>
              <a:rPr i="1"/>
              <a:t>convolution</a:t>
            </a:r>
            <a:r>
              <a:rPr/>
              <a:t>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Convolution Operation</a:t>
            </a:r>
          </a:p>
        </p:txBody>
      </p:sp>
      <p:pic>
        <p:nvPicPr>
          <p:cNvPr descr="images/aminiCV1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09700" y="1193800"/>
            <a:ext cx="631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Suppose we want to compute the convolution of a 5x5 image and a 3x3 filter.</a:t>
            </a:r>
          </a:p>
        </p:txBody>
      </p:sp>
      <p:pic>
        <p:nvPicPr>
          <p:cNvPr descr="images/aminiCV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193800"/>
            <a:ext cx="5410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romanLcParenBoth"/>
            </a:pPr>
            <a:r>
              <a:rPr/>
              <a:t>Slide the 3x3 filter over the input image,</a:t>
            </a:r>
          </a:p>
          <a:p>
            <a:pPr lvl="0" indent="-342900" marL="342900">
              <a:buAutoNum type="romanLcParenBoth"/>
            </a:pPr>
            <a:r>
              <a:rPr/>
              <a:t>Elementwise multiply and</a:t>
            </a:r>
          </a:p>
          <a:p>
            <a:pPr lvl="0" indent="-342900" marL="342900">
              <a:buAutoNum type="romanLcParenBoth"/>
            </a:pPr>
            <a:r>
              <a:rPr/>
              <a:t>Add the outputs</a:t>
            </a:r>
          </a:p>
        </p:txBody>
      </p:sp>
      <p:pic>
        <p:nvPicPr>
          <p:cNvPr descr="images/aminiCV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193800"/>
            <a:ext cx="5410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filter for each pattern?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By applying different filters, i.e. changing the weights,</a:t>
            </a:r>
          </a:p>
          <a:p>
            <a:pPr lvl="0"/>
            <a:r>
              <a:rPr/>
              <a:t>We can achieve completely different results</a:t>
            </a:r>
          </a:p>
        </p:txBody>
      </p:sp>
      <p:pic>
        <p:nvPicPr>
          <p:cNvPr descr="images/aminiCV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87500"/>
            <a:ext cx="5105400" cy="161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filters be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Different filters can be used to extract different characteristics from the image.</a:t>
            </a:r>
          </a:p>
          <a:p>
            <a:pPr lvl="1"/>
            <a:r>
              <a:rPr/>
              <a:t>Building filters by trial-and-error can be slow.</a:t>
            </a:r>
          </a:p>
          <a:p>
            <a:pPr lvl="0"/>
            <a:r>
              <a:rPr/>
              <a:t>If a NN can </a:t>
            </a:r>
            <a:r>
              <a:rPr i="1"/>
              <a:t>learn these filters from the data</a:t>
            </a:r>
            <a:r>
              <a:rPr/>
              <a:t>, then</a:t>
            </a:r>
          </a:p>
          <a:p>
            <a:pPr lvl="1"/>
            <a:r>
              <a:rPr/>
              <a:t>They can be used to classify new images.</a:t>
            </a:r>
          </a:p>
          <a:p>
            <a:pPr lvl="0"/>
            <a:r>
              <a:rPr/>
              <a:t>This is what </a:t>
            </a:r>
            <a:r>
              <a:rPr i="1"/>
              <a:t>Convolutional Neural Networks</a:t>
            </a:r>
            <a:r>
              <a:rPr/>
              <a:t> is about.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Deep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Neural Networks may have distinct levels of </a:t>
            </a:r>
            <a:r>
              <a:rPr i="1"/>
              <a:t>complexity</a:t>
            </a:r>
            <a:r>
              <a:rPr/>
              <a:t>.</a:t>
            </a:r>
          </a:p>
        </p:txBody>
      </p:sp>
      <p:pic>
        <p:nvPicPr>
          <p:cNvPr descr="images/Shallow2Deep_N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‘Deep Learning’ course, by Andrew Ng in Coursera &amp; deeplearning.ai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Convolutional Neural Networks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CNNs: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Convolutional Neural Networks</a:t>
            </a:r>
            <a:r>
              <a:rPr/>
              <a:t> are a type of DNN that implement the ideas previously introduced</a:t>
            </a:r>
          </a:p>
          <a:p>
            <a:pPr lvl="1"/>
            <a:r>
              <a:rPr/>
              <a:t>Uses convolutions to learn spatial features.</a:t>
            </a:r>
          </a:p>
          <a:p>
            <a:pPr lvl="1"/>
            <a:r>
              <a:rPr/>
              <a:t>Intended to identify increasingly complex traits by concatenating multiple </a:t>
            </a:r>
            <a:r>
              <a:rPr i="1"/>
              <a:t>convolutional layers</a:t>
            </a:r>
            <a:r>
              <a:rPr/>
              <a:t>.</a:t>
            </a:r>
          </a:p>
          <a:p>
            <a:pPr lvl="1"/>
            <a:r>
              <a:rPr/>
              <a:t>Convolutional layers combined with dense layers that perform “classification” as usual from the output of convolutional layers.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Another CNN outline</a:t>
            </a:r>
          </a:p>
        </p:txBody>
      </p:sp>
      <p:pic>
        <p:nvPicPr>
          <p:cNvPr descr="images/cn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575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Generative Deep Learning. David Foster (Fig. 2.13)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Convolutional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layers implementing convolutions.</a:t>
                </a:r>
              </a:p>
              <a:p>
                <a:pPr lvl="0"/>
                <a:r>
                  <a:rPr/>
                  <a:t>Besides this, they proceed as usual for hidden layer</a:t>
                </a:r>
              </a:p>
              <a:p>
                <a:pPr lvl="1"/>
                <a:r>
                  <a:rPr/>
                  <a:t>Weighted linear combination of (convoluted) values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Sup>
                        <m:e>
                          <m:r>
                            <m:t>z</m:t>
                          </m:r>
                        </m:e>
                        <m:sub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  <m:sup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l</m:t>
                              </m:r>
                            </m:e>
                          </m:d>
                        </m:sup>
                      </m:sSubSup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4</m:t>
                              </m:r>
                            </m:sup>
                            <m:e>
                              <m:sSub>
                                <m:e>
                                  <m:r>
                                    <m:t>w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  <m:r>
                                    <m:t>j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q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t>b</m:t>
                      </m:r>
                    </m:oMath>
                  </m:oMathPara>
                </a14:m>
              </a:p>
              <a:p>
                <a:pPr lvl="1"/>
                <a:r>
                  <a:rPr/>
                  <a:t>Followed by non-linear transformation (ReLU)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Sup>
                        <m:e>
                          <m:r>
                            <m:t>a</m:t>
                          </m:r>
                        </m:e>
                        <m:sub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  <m:sup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l</m:t>
                              </m:r>
                            </m:e>
                          </m:d>
                        </m:sup>
                      </m:sSubSup>
                      <m:r>
                        <m:rPr>
                          <m:sty m:val="p"/>
                        </m:rPr>
                        <m:t>=</m:t>
                      </m:r>
                      <m:r>
                        <m:t>m</m:t>
                      </m:r>
                      <m:r>
                        <m:t>a</m:t>
                      </m:r>
                      <m:r>
                        <m:t>x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bSup>
                            <m:e>
                              <m:r>
                                <m:t>z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j</m:t>
                              </m:r>
                            </m:sub>
                            <m:sup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l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Filtering increases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Multiple filters can be applied on the same image.</a:t>
            </a:r>
          </a:p>
          <a:p>
            <a:pPr lvl="0"/>
            <a:r>
              <a:rPr/>
              <a:t>Adding filters increases the dimensionality of the filtered output</a:t>
            </a:r>
          </a:p>
          <a:p>
            <a:pPr lvl="1"/>
            <a:r>
              <a:rPr/>
              <a:t>Think of the output as a volume.</a:t>
            </a:r>
          </a:p>
        </p:txBody>
      </p:sp>
      <p:pic>
        <p:nvPicPr>
          <p:cNvPr descr="images/aminiCV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1193800"/>
            <a:ext cx="7251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Pooling decreases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Pooling downsamples feature maps to reduce the spatial dimensions of the feature maps while retaining the essential information.</a:t>
            </a:r>
          </a:p>
        </p:txBody>
      </p:sp>
      <p:pic>
        <p:nvPicPr>
          <p:cNvPr descr="images/aminiCV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193800"/>
            <a:ext cx="698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objectives of pooling in CNNs:</a:t>
            </a:r>
          </a:p>
          <a:p>
            <a:pPr lvl="0" indent="-342900" marL="342900">
              <a:buAutoNum type="arabicPeriod"/>
            </a:pPr>
            <a:r>
              <a:rPr/>
              <a:t>Dimensionality Reduction:</a:t>
            </a:r>
          </a:p>
          <a:p>
            <a:pPr lvl="0" indent="-342900" marL="342900">
              <a:buAutoNum type="arabicPeriod"/>
            </a:pPr>
            <a:r>
              <a:rPr/>
              <a:t>Translation Invariance:</a:t>
            </a:r>
          </a:p>
          <a:p>
            <a:pPr lvl="0" indent="-342900" marL="342900">
              <a:buAutoNum type="arabicPeriod"/>
            </a:pPr>
            <a:r>
              <a:rPr/>
              <a:t>Robustness to Variations:</a:t>
            </a:r>
          </a:p>
          <a:p>
            <a:pPr lvl="0" indent="-342900" marL="342900">
              <a:buAutoNum type="arabicPeriod"/>
            </a:pPr>
            <a:r>
              <a:rPr/>
              <a:t>Extraction of Salient Features:</a:t>
            </a:r>
          </a:p>
          <a:p>
            <a:pPr lvl="0" indent="-342900" marL="342900">
              <a:buAutoNum type="arabicPeriod"/>
            </a:pPr>
            <a:r>
              <a:rPr/>
              <a:t>Spatial Hierarchy: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types of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Max pooling</a:t>
            </a:r>
          </a:p>
          <a:p>
            <a:pPr lvl="1"/>
            <a:r>
              <a:rPr/>
              <a:t>selects the maximum value within each pooling region,</a:t>
            </a:r>
          </a:p>
          <a:p>
            <a:pPr lvl="0"/>
            <a:r>
              <a:rPr b="1"/>
              <a:t>Average pooling</a:t>
            </a:r>
          </a:p>
          <a:p>
            <a:pPr lvl="1"/>
            <a:r>
              <a:rPr/>
              <a:t>calculates the average value.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CNNs for classification</a:t>
            </a:r>
          </a:p>
        </p:txBody>
      </p:sp>
      <p:pic>
        <p:nvPicPr>
          <p:cNvPr descr="images/aminiCV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15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CNNs for classification</a:t>
            </a:r>
          </a:p>
        </p:txBody>
      </p:sp>
      <p:pic>
        <p:nvPicPr>
          <p:cNvPr descr="images/aminiCV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91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MIT Course, http://introtodeeplearning.com/, L3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Shallow to Deep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“Deep Neural networks” are NNs with several hidden layers.</a:t>
            </a:r>
          </a:p>
          <a:p>
            <a:pPr lvl="0"/>
            <a:r>
              <a:rPr/>
              <a:t>The real shift, from Shallow to Deep NNs, is not (only) the number of layers.</a:t>
            </a:r>
          </a:p>
          <a:p>
            <a:pPr lvl="0"/>
            <a:r>
              <a:rPr/>
              <a:t>The difference comes from realizing that</a:t>
            </a:r>
          </a:p>
          <a:p>
            <a:pPr lvl="1"/>
            <a:r>
              <a:rPr/>
              <a:t>Some tasks as digit recognition, could be solved decently well using a “brute force” approach</a:t>
            </a:r>
          </a:p>
          <a:p>
            <a:pPr lvl="1"/>
            <a:r>
              <a:rPr/>
              <a:t>Other more complex tasks, such as distinguishing a human face in an image, where hard to solve witht that “brute” force approach.</a:t>
            </a:r>
          </a:p>
          <a:p>
            <a:pPr lvl="0"/>
            <a:r>
              <a:rPr/>
              <a:t>This is often associated to working with structured vs unstructured data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short mathematical digression: </a:t>
            </a:r>
            <a:r>
              <a:rPr i="1"/>
              <a:t>Tensors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Deep learning is filled with the word “tensor”,</a:t>
            </a:r>
          </a:p>
          <a:p>
            <a:pPr lvl="0"/>
            <a:r>
              <a:rPr/>
              <a:t>What are Tensors any way?</a:t>
            </a:r>
          </a:p>
          <a:p>
            <a:pPr lvl="1"/>
            <a:r>
              <a:rPr/>
              <a:t>R users: familiar with vectors (1-d arrays) and matrices (2-d arrays).</a:t>
            </a:r>
          </a:p>
          <a:p>
            <a:pPr lvl="1"/>
            <a:r>
              <a:rPr/>
              <a:t>Tensors extend this concept to higher dimensions.</a:t>
            </a:r>
          </a:p>
          <a:p>
            <a:pPr lvl="1"/>
            <a:r>
              <a:rPr/>
              <a:t>Can be seen as multi-dimensional arrays that generalize matrices.</a:t>
            </a:r>
          </a:p>
          <a:p>
            <a:pPr lvl="0"/>
            <a:r>
              <a:rPr/>
              <a:t>See the Wikipedia for a </a:t>
            </a:r>
            <a:r>
              <a:rPr>
                <a:hlinkClick r:id="rId2"/>
              </a:rPr>
              <a:t>nice article on tensors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tensors?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Working with tensors has many benefits:</a:t>
            </a:r>
          </a:p>
          <a:p>
            <a:pPr lvl="1"/>
            <a:r>
              <a:rPr b="1"/>
              <a:t>Generalization</a:t>
            </a:r>
            <a:r>
              <a:rPr/>
              <a:t>: Tensors generalize vectors and matrices to an arbitary number of dimensions,</a:t>
            </a:r>
          </a:p>
          <a:p>
            <a:pPr lvl="1"/>
            <a:r>
              <a:rPr b="1"/>
              <a:t>Flexibility</a:t>
            </a:r>
            <a:r>
              <a:rPr/>
              <a:t>: can hold a wide range of data types.</a:t>
            </a:r>
          </a:p>
          <a:p>
            <a:pPr lvl="1"/>
            <a:r>
              <a:rPr b="1"/>
              <a:t>Speed</a:t>
            </a:r>
            <a:r>
              <a:rPr/>
              <a:t>: Use of tensors facilitates fast, parallel processing computations.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and two dimensional tensors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Vectors:rank-1 tensors.</a:t>
            </a:r>
          </a:p>
          <a:p>
            <a:pPr lvl="0" indent="0" marL="0">
              <a:buNone/>
            </a:pPr>
          </a:p>
        </p:txBody>
      </p:sp>
      <p:pic>
        <p:nvPicPr>
          <p:cNvPr descr="images/tensors1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81300"/>
            <a:ext cx="4038600" cy="64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Matrices: rank-2 tensors.</a:t>
            </a:r>
          </a:p>
          <a:p>
            <a:pPr lvl="0" indent="0" marL="0">
              <a:buNone/>
            </a:pPr>
          </a:p>
        </p:txBody>
      </p:sp>
      <p:pic>
        <p:nvPicPr>
          <p:cNvPr descr="images/tensors2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8542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three tensors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/>
            <a:r>
              <a:rPr/>
              <a:t>Arrays in layers.</a:t>
            </a:r>
          </a:p>
          <a:p>
            <a:pPr lvl="0"/>
            <a:r>
              <a:rPr/>
              <a:t>Typic use: Sequence data</a:t>
            </a:r>
          </a:p>
          <a:p>
            <a:pPr lvl="1"/>
            <a:r>
              <a:rPr/>
              <a:t>time series, text</a:t>
            </a:r>
          </a:p>
          <a:p>
            <a:pPr lvl="1"/>
            <a:r>
              <a:rPr/>
              <a:t>dim = (observations, seq steps, features)</a:t>
            </a:r>
          </a:p>
          <a:p>
            <a:pPr lvl="0" indent="0" marL="0">
              <a:buNone/>
            </a:pPr>
            <a:r>
              <a:rPr/>
              <a:t>Examples</a:t>
            </a:r>
          </a:p>
          <a:p>
            <a:pPr lvl="0"/>
            <a:r>
              <a:rPr/>
              <a:t>250 days of high, low, and current stock price for 390 minutes of trading in a day;</a:t>
            </a:r>
          </a:p>
          <a:p>
            <a:pPr lvl="1"/>
            <a:r>
              <a:rPr/>
              <a:t>dim = c(250, 390, 3)</a:t>
            </a:r>
          </a:p>
          <a:p>
            <a:pPr lvl="0"/>
            <a:r>
              <a:rPr/>
              <a:t>1M tweets that can be 140 characters long and include 128 unique characters;</a:t>
            </a:r>
          </a:p>
          <a:p>
            <a:pPr lvl="1"/>
            <a:r>
              <a:rPr/>
              <a:t>dim = c(1M, 140, 128)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tensors3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663700"/>
            <a:ext cx="4038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four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Layers of groups of arrays</a:t>
            </a:r>
          </a:p>
          <a:p>
            <a:pPr lvl="0"/>
            <a:r>
              <a:rPr/>
              <a:t>Typic use: Image data</a:t>
            </a:r>
          </a:p>
          <a:p>
            <a:pPr lvl="1"/>
            <a:r>
              <a:rPr/>
              <a:t>RGB channels</a:t>
            </a:r>
          </a:p>
          <a:p>
            <a:pPr lvl="1"/>
            <a:r>
              <a:rPr/>
              <a:t>dim = (observations, height, width, color_depth)</a:t>
            </a:r>
          </a:p>
          <a:p>
            <a:pPr lvl="1"/>
            <a:r>
              <a:rPr/>
              <a:t>MNIST data could be seen as a 4D tensor where color_depth = 1</a:t>
            </a:r>
          </a:p>
        </p:txBody>
      </p:sp>
      <p:pic>
        <p:nvPicPr>
          <p:cNvPr descr="images/tensors4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five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Typic use: Video data</a:t>
            </a:r>
          </a:p>
          <a:p>
            <a:pPr lvl="1"/>
            <a:r>
              <a:rPr/>
              <a:t>samples: 4 (each video is 1 minute long)</a:t>
            </a:r>
          </a:p>
          <a:p>
            <a:pPr lvl="1"/>
            <a:r>
              <a:rPr/>
              <a:t>frames: 240 (4 frames/second)</a:t>
            </a:r>
          </a:p>
          <a:p>
            <a:pPr lvl="1"/>
            <a:r>
              <a:rPr/>
              <a:t>width: 256 (pixels)</a:t>
            </a:r>
          </a:p>
          <a:p>
            <a:pPr lvl="1"/>
            <a:r>
              <a:rPr/>
              <a:t>height: 144 (pixels)</a:t>
            </a:r>
          </a:p>
          <a:p>
            <a:pPr lvl="1"/>
            <a:r>
              <a:rPr/>
              <a:t>channels: 3 (red, green, blue)</a:t>
            </a:r>
          </a:p>
          <a:p>
            <a:pPr lvl="0"/>
            <a:r>
              <a:rPr/>
              <a:t>Tensor shape (4, 240, 256, 144, 3)</a:t>
            </a:r>
          </a:p>
        </p:txBody>
      </p:sp>
      <p:pic>
        <p:nvPicPr>
          <p:cNvPr descr="images/tensors5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87900" y="1193800"/>
            <a:ext cx="375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One can always </a:t>
            </a:r>
            <a:r>
              <a:rPr i="1"/>
              <a:t>reshape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Each DNN model has a given architecture which usually requires 2D/3D tensors.</a:t>
            </a:r>
          </a:p>
          <a:p>
            <a:pPr lvl="0"/>
            <a:r>
              <a:rPr/>
              <a:t>If data is not in the expected form it can be </a:t>
            </a:r>
            <a:r>
              <a:rPr i="1"/>
              <a:t>reshaped</a:t>
            </a:r>
            <a:r>
              <a:rPr/>
              <a:t>.</a:t>
            </a:r>
          </a:p>
        </p:txBody>
      </p:sp>
      <p:pic>
        <p:nvPicPr>
          <p:cNvPr descr="images/reshape4MNI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85900"/>
            <a:ext cx="51054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See </a:t>
            </a:r>
            <a:r>
              <a:rPr>
                <a:hlinkClick r:id="rId2"/>
              </a:rPr>
              <a:t>Deep learning with R</a:t>
            </a:r>
            <a:r>
              <a:rPr/>
              <a:t> for more.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Deep Learning Software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Structured-Unstructured data</a:t>
            </a:r>
          </a:p>
        </p:txBody>
      </p:sp>
      <p:pic>
        <p:nvPicPr>
          <p:cNvPr descr="images/structuredVsUnstructured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193800"/>
            <a:ext cx="7175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‘Source: Generative Deep Learning. David Foster (Fig. 2.1)’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Which programs for DL?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>
                <a:hlinkClick r:id="rId2"/>
              </a:rPr>
              <a:t>TensorFlow</a:t>
            </a:r>
          </a:p>
          <a:p>
            <a:pPr lvl="0" indent="-342900" marL="342900">
              <a:buAutoNum type="arabicPeriod"/>
            </a:pPr>
            <a:r>
              <a:rPr>
                <a:hlinkClick r:id="rId3"/>
              </a:rPr>
              <a:t>PyTorch</a:t>
            </a:r>
          </a:p>
          <a:p>
            <a:pPr lvl="0" indent="-342900" marL="342900">
              <a:buAutoNum type="arabicPeriod"/>
            </a:pPr>
            <a:r>
              <a:rPr>
                <a:hlinkClick r:id="rId4"/>
              </a:rPr>
              <a:t>Keras</a:t>
            </a:r>
          </a:p>
          <a:p>
            <a:pPr lvl="0" indent="-342900" marL="342900">
              <a:buAutoNum type="arabicPeriod"/>
            </a:pPr>
            <a:r>
              <a:rPr>
                <a:hlinkClick r:id="rId5"/>
              </a:rPr>
              <a:t>MXNet</a:t>
            </a:r>
          </a:p>
          <a:p>
            <a:pPr lvl="0" indent="-342900" marL="342900">
              <a:buAutoNum type="arabicPeriod"/>
            </a:pPr>
            <a:r>
              <a:rPr>
                <a:hlinkClick r:id="rId6"/>
              </a:rPr>
              <a:t>Caffe</a:t>
            </a:r>
          </a:p>
          <a:p>
            <a:pPr lvl="0" indent="-342900" marL="342900">
              <a:buAutoNum type="arabicPeriod"/>
            </a:pPr>
            <a:r>
              <a:rPr>
                <a:hlinkClick r:id="rId7"/>
              </a:rPr>
              <a:t>Theano</a:t>
            </a:r>
          </a:p>
          <a:p>
            <a:pPr lvl="0" indent="-342900" marL="342900">
              <a:buAutoNum type="arabicPeriod"/>
            </a:pPr>
            <a:r>
              <a:rPr>
                <a:hlinkClick r:id="rId8"/>
              </a:rPr>
              <a:t>Microsoft Cognitive Toolkit (CNTK)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TensorFlow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Open-source DL framework developed by Google.</a:t>
            </a:r>
          </a:p>
          <a:p>
            <a:pPr lvl="0"/>
            <a:r>
              <a:rPr/>
              <a:t>Flexible model development</a:t>
            </a:r>
          </a:p>
          <a:p>
            <a:pPr lvl="0"/>
            <a:r>
              <a:rPr/>
              <a:t>Optimized for distributed computing and performance</a:t>
            </a:r>
          </a:p>
          <a:p>
            <a:pPr lvl="0"/>
            <a:r>
              <a:rPr/>
              <a:t>High level APIS like Keras, in Python and R.</a:t>
            </a:r>
          </a:p>
        </p:txBody>
      </p:sp>
      <p:pic>
        <p:nvPicPr>
          <p:cNvPr descr="images/tensorflo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206500"/>
            <a:ext cx="40386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PyTorch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Open-source DL framework developed by facebook.</a:t>
            </a:r>
          </a:p>
          <a:p>
            <a:pPr lvl="0"/>
            <a:r>
              <a:rPr/>
              <a:t>User-friendly interface and dynamic computational graph features with intuitive debugging and experimentation.</a:t>
            </a:r>
          </a:p>
          <a:p>
            <a:pPr lvl="0"/>
            <a:r>
              <a:rPr/>
              <a:t>Highly integrated with Numpy</a:t>
            </a:r>
          </a:p>
        </p:txBody>
      </p:sp>
      <p:pic>
        <p:nvPicPr>
          <p:cNvPr descr="images/pytorc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74800"/>
            <a:ext cx="4038600" cy="262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High-level neural networks API running on top of TensorFlow, CNTK, or Theano,</a:t>
            </a:r>
          </a:p>
          <a:p>
            <a:pPr lvl="0"/>
            <a:r>
              <a:rPr/>
              <a:t>Emphasizes simplicity and ease of use.</a:t>
            </a:r>
          </a:p>
          <a:p>
            <a:pPr lvl="0"/>
            <a:r>
              <a:rPr/>
              <a:t>AVailable in Python and R</a:t>
            </a:r>
          </a:p>
        </p:txBody>
      </p:sp>
      <p:pic>
        <p:nvPicPr>
          <p:cNvPr descr="images/kera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5700" y="1193800"/>
            <a:ext cx="3403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Keras pipeline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Training and using a model in keras is intended to be done through the usual steps of a ML worfflow</a:t>
            </a:r>
          </a:p>
        </p:txBody>
      </p:sp>
      <p:pic>
        <p:nvPicPr>
          <p:cNvPr descr="images/kerasPipe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101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keras cheat sheet</a:t>
            </a:r>
          </a:p>
        </p:txBody>
      </p:sp>
      <p:pic>
        <p:nvPicPr>
          <p:cNvPr descr="images/kerasCheatShee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0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Available at rstudio github repo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toy example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MNIST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popular dataset or handwritten numbers.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(keras)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mnist &lt;- </a:t>
            </a:r>
            <a:r>
              <a:rPr>
                <a:solidFill>
                  <a:srgbClr val="4758AB"/>
                </a:solidFill>
                <a:latin typeface="Courier"/>
              </a:rPr>
              <a:t>dataset_mnist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/>
            <a:r>
              <a:rPr/>
              <a:t>Made of features (images) and target values (labels)</a:t>
            </a:r>
          </a:p>
          <a:p>
            <a:pPr lvl="0"/>
            <a:r>
              <a:rPr/>
              <a:t>Divided into a </a:t>
            </a:r>
            <a:r>
              <a:rPr i="1"/>
              <a:t>training</a:t>
            </a:r>
            <a:r>
              <a:rPr/>
              <a:t> and </a:t>
            </a:r>
            <a:r>
              <a:rPr i="1"/>
              <a:t>test</a:t>
            </a:r>
            <a:r>
              <a:rPr/>
              <a:t> set.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x_train &lt;- mnist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train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x; y_train &lt;- mnist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train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x_test &lt;- mnist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x; y_test &lt;- mnist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(mnistDims &lt;- </a:t>
            </a:r>
            <a:r>
              <a:rPr>
                <a:solidFill>
                  <a:srgbClr val="4758AB"/>
                </a:solidFill>
                <a:latin typeface="Courier"/>
              </a:rPr>
              <a:t>dim</a:t>
            </a:r>
            <a:r>
              <a:rPr>
                <a:solidFill>
                  <a:srgbClr val="003B4F"/>
                </a:solidFill>
                <a:latin typeface="Courier"/>
              </a:rPr>
              <a:t>(x_train))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img_rows &lt;- mnistDims[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];  img_cols &lt;- mnistDims[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]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pre-processing (1): Reshaping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These images are not in the the requires shape, as the number of channels is missing.</a:t>
            </a:r>
          </a:p>
          <a:p>
            <a:pPr lvl="0"/>
            <a:r>
              <a:rPr/>
              <a:t>This can be corrected using the </a:t>
            </a:r>
            <a:r>
              <a:rPr>
                <a:latin typeface="Courier"/>
              </a:rPr>
              <a:t>array_reshape()</a:t>
            </a:r>
            <a:r>
              <a:rPr/>
              <a:t> function.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x_train &lt;- </a:t>
            </a:r>
            <a:r>
              <a:rPr>
                <a:solidFill>
                  <a:srgbClr val="4758AB"/>
                </a:solidFill>
                <a:latin typeface="Courier"/>
              </a:rPr>
              <a:t>array_reshape</a:t>
            </a:r>
            <a:r>
              <a:rPr>
                <a:solidFill>
                  <a:srgbClr val="003B4F"/>
                </a:solidFill>
                <a:latin typeface="Courier"/>
              </a:rPr>
              <a:t>(x_train,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nrow</a:t>
            </a:r>
            <a:r>
              <a:rPr>
                <a:solidFill>
                  <a:srgbClr val="003B4F"/>
                </a:solidFill>
                <a:latin typeface="Courier"/>
              </a:rPr>
              <a:t>(x_train), img_rows, img_cols,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x_test &lt;- </a:t>
            </a:r>
            <a:r>
              <a:rPr>
                <a:solidFill>
                  <a:srgbClr val="4758AB"/>
                </a:solidFill>
                <a:latin typeface="Courier"/>
              </a:rPr>
              <a:t>array_reshape</a:t>
            </a:r>
            <a:r>
              <a:rPr>
                <a:solidFill>
                  <a:srgbClr val="003B4F"/>
                </a:solidFill>
                <a:latin typeface="Courier"/>
              </a:rPr>
              <a:t>(x_test,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nrow</a:t>
            </a:r>
            <a:r>
              <a:rPr>
                <a:solidFill>
                  <a:srgbClr val="003B4F"/>
                </a:solidFill>
                <a:latin typeface="Courier"/>
              </a:rPr>
              <a:t>(x_test), img_rows, img_cols,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input_shape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(img_rows, img_cols,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dim</a:t>
            </a:r>
            <a:r>
              <a:rPr>
                <a:solidFill>
                  <a:srgbClr val="003B4F"/>
                </a:solidFill>
                <a:latin typeface="Courier"/>
              </a:rPr>
              <a:t>(x_train)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Images are 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Task: Distinguish human from non-human in an image</a:t>
            </a:r>
          </a:p>
        </p:txBody>
      </p:sp>
      <p:pic>
        <p:nvPicPr>
          <p:cNvPr descr="images/HumanvsNonHum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800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‘Neural Networkls and Deep Learning’ course, by Michael Nielsen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pre-processing (2): Other 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Data is first normalized (to values in [0,1])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x_train &lt;- x_train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255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x_test &lt;- x_test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255</a:t>
            </a:r>
          </a:p>
          <a:p>
            <a:pPr lvl="0"/>
            <a:r>
              <a:rPr/>
              <a:t>Labels are one-hot-encoded using the </a:t>
            </a:r>
            <a:r>
              <a:rPr>
                <a:latin typeface="Courier"/>
              </a:rPr>
              <a:t>to_categorical()</a:t>
            </a:r>
            <a:r>
              <a:rPr/>
              <a:t> function.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num_classes =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y_train &lt;- </a:t>
            </a:r>
            <a:r>
              <a:rPr>
                <a:solidFill>
                  <a:srgbClr val="4758AB"/>
                </a:solidFill>
                <a:latin typeface="Courier"/>
              </a:rPr>
              <a:t>to_categorical</a:t>
            </a:r>
            <a:r>
              <a:rPr>
                <a:solidFill>
                  <a:srgbClr val="003B4F"/>
                </a:solidFill>
                <a:latin typeface="Courier"/>
              </a:rPr>
              <a:t>(y_train, num_classes)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y_test &lt;- </a:t>
            </a:r>
            <a:r>
              <a:rPr>
                <a:solidFill>
                  <a:srgbClr val="4758AB"/>
                </a:solidFill>
                <a:latin typeface="Courier"/>
              </a:rPr>
              <a:t>to_categorical</a:t>
            </a:r>
            <a:r>
              <a:rPr>
                <a:solidFill>
                  <a:srgbClr val="003B4F"/>
                </a:solidFill>
                <a:latin typeface="Courier"/>
              </a:rPr>
              <a:t>(y_test, num_classes)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(1):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model &lt;- </a:t>
            </a:r>
            <a:r>
              <a:rPr>
                <a:solidFill>
                  <a:srgbClr val="4758AB"/>
                </a:solidFill>
                <a:latin typeface="Courier"/>
              </a:rPr>
              <a:t>keras_model_sequential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layer_conv_2d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filters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16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kernel_size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activation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'relu'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input_shape =</a:t>
            </a:r>
            <a:r>
              <a:rPr>
                <a:solidFill>
                  <a:srgbClr val="003B4F"/>
                </a:solidFill>
                <a:latin typeface="Courier"/>
              </a:rPr>
              <a:t> input_shape)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layer_max_pooling_2d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pool_size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layer_dropout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rate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layer_flatten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layer_dense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units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</a:t>
            </a:r>
            <a:r>
              <a:rPr>
                <a:solidFill>
                  <a:srgbClr val="657422"/>
                </a:solidFill>
                <a:latin typeface="Courier"/>
              </a:rPr>
              <a:t>activation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'relu'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layer_dropout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rate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layer_dense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units =</a:t>
            </a:r>
            <a:r>
              <a:rPr>
                <a:solidFill>
                  <a:srgbClr val="003B4F"/>
                </a:solidFill>
                <a:latin typeface="Courier"/>
              </a:rPr>
              <a:t> num_classes,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</a:t>
            </a:r>
            <a:r>
              <a:rPr>
                <a:solidFill>
                  <a:srgbClr val="657422"/>
                </a:solidFill>
                <a:latin typeface="Courier"/>
              </a:rPr>
              <a:t>activation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'softmax'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(1):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model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(2): Compilation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Categorical cross-entropy</a:t>
            </a:r>
            <a:r>
              <a:rPr/>
              <a:t> as loss function.</a:t>
            </a:r>
          </a:p>
          <a:p>
            <a:pPr lvl="0"/>
            <a:r>
              <a:rPr b="1"/>
              <a:t>Adadelta</a:t>
            </a:r>
            <a:r>
              <a:rPr/>
              <a:t> optimizes the gradient descent.</a:t>
            </a:r>
          </a:p>
          <a:p>
            <a:pPr lvl="0"/>
            <a:r>
              <a:rPr b="1"/>
              <a:t>Accuracy</a:t>
            </a:r>
            <a:r>
              <a:rPr/>
              <a:t> serves as metric.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model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compile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loss =</a:t>
            </a:r>
            <a:r>
              <a:rPr>
                <a:solidFill>
                  <a:srgbClr val="003B4F"/>
                </a:solidFill>
                <a:latin typeface="Courier"/>
              </a:rPr>
              <a:t> loss_categorical_crossentropy,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optimizer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optimizer_adadelta</a:t>
            </a:r>
            <a:r>
              <a:rPr>
                <a:solidFill>
                  <a:srgbClr val="003B4F"/>
                </a:solidFill>
                <a:latin typeface="Courier"/>
              </a:rPr>
              <a:t>(),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metrics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'accuracy'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mini-batch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 size of 128 should allow the tensors to fit into the memory of most “normal” machines.</a:t>
            </a:r>
          </a:p>
          <a:p>
            <a:pPr lvl="0"/>
            <a:r>
              <a:rPr/>
              <a:t>The model will run over 12 epochs,</a:t>
            </a:r>
          </a:p>
          <a:p>
            <a:pPr lvl="0"/>
            <a:r>
              <a:rPr/>
              <a:t>With a validation split set at 0.2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batch_size &lt;- </a:t>
            </a:r>
            <a:r>
              <a:rPr>
                <a:solidFill>
                  <a:srgbClr val="AD0000"/>
                </a:solidFill>
                <a:latin typeface="Courier"/>
              </a:rPr>
              <a:t>128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epochs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model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fit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x_train, y_train,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batch_size =</a:t>
            </a:r>
            <a:r>
              <a:rPr>
                <a:solidFill>
                  <a:srgbClr val="003B4F"/>
                </a:solidFill>
                <a:latin typeface="Courier"/>
              </a:rPr>
              <a:t> batch_size,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epochs =</a:t>
            </a:r>
            <a:r>
              <a:rPr>
                <a:solidFill>
                  <a:srgbClr val="003B4F"/>
                </a:solidFill>
                <a:latin typeface="Courier"/>
              </a:rPr>
              <a:t> epochs,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validation_split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test data to evaluate the model.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model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evaluate</a:t>
            </a:r>
            <a:r>
              <a:rPr>
                <a:solidFill>
                  <a:srgbClr val="003B4F"/>
                </a:solidFill>
                <a:latin typeface="Courier"/>
              </a:rPr>
              <a:t>(x_test, y_test)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predictions &lt;- model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(x_test) </a:t>
            </a:r>
            <a:r>
              <a:rPr>
                <a:solidFill>
                  <a:srgbClr val="5E5E5E"/>
                </a:solidFill>
                <a:latin typeface="Courier"/>
              </a:rPr>
              <a:t># Not shown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Resources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Resources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Courses</a:t>
            </a:r>
          </a:p>
          <a:p>
            <a:pPr lvl="0"/>
            <a:r>
              <a:rPr>
                <a:hlinkClick r:id="rId2"/>
              </a:rPr>
              <a:t>An introduction to Deep Learning. Alex Amini. MIT</a:t>
            </a:r>
          </a:p>
          <a:p>
            <a:pPr lvl="0"/>
            <a:r>
              <a:rPr>
                <a:hlinkClick r:id="rId3"/>
              </a:rPr>
              <a:t>Coursera: Deep Learning Specialization. Andrew 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Books</a:t>
            </a:r>
          </a:p>
          <a:p>
            <a:pPr lvl="0"/>
            <a:r>
              <a:rPr>
                <a:hlinkClick r:id="rId4"/>
              </a:rPr>
              <a:t>Neural networks and Deep Learning</a:t>
            </a:r>
          </a:p>
          <a:p>
            <a:pPr lvl="0"/>
            <a:r>
              <a:rPr>
                <a:hlinkClick r:id="rId5"/>
              </a:rPr>
              <a:t>Deep learning with R, 2nd edition. F. Chollet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Resources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Workshops</a:t>
            </a:r>
          </a:p>
          <a:p>
            <a:pPr lvl="0"/>
            <a:r>
              <a:rPr>
                <a:hlinkClick r:id="rId2"/>
              </a:rPr>
              <a:t>Deep learning with R </a:t>
            </a:r>
            <a:r>
              <a:rPr i="1">
                <a:hlinkClick r:id="rId3"/>
              </a:rPr>
              <a:t>Summer course</a:t>
            </a:r>
          </a:p>
          <a:p>
            <a:pPr lvl="0"/>
            <a:r>
              <a:rPr>
                <a:hlinkClick r:id="rId4"/>
              </a:rPr>
              <a:t>Deep learning with keras and Tensorflow in R (Rstudio conf. 2020)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Documents</a:t>
            </a:r>
          </a:p>
          <a:p>
            <a:pPr lvl="0"/>
            <a:r>
              <a:rPr>
                <a:hlinkClick r:id="rId5"/>
              </a:rPr>
              <a:t>Introduction to Convolutional Neural Networks (CNN)</a:t>
            </a:r>
          </a:p>
          <a:p>
            <a:pPr lvl="0"/>
            <a:r>
              <a:rPr>
                <a:hlinkClick r:id="rId6"/>
              </a:rPr>
              <a:t>Convolutional Neural Networks in 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/>
            <a:r>
              <a:rPr sz="1800"/>
              <a:t>A </a:t>
            </a:r>
            <a:r>
              <a:rPr sz="1800" b="1"/>
              <a:t>batch</a:t>
            </a:r>
            <a:r>
              <a:rPr sz="1800"/>
              <a:t> is a collection of training examples processed together,</a:t>
            </a:r>
          </a:p>
          <a:p>
            <a:pPr lvl="0"/>
            <a:r>
              <a:rPr sz="1800"/>
              <a:t>A </a:t>
            </a:r>
            <a:r>
              <a:rPr sz="1800" b="1"/>
              <a:t>minibatch</a:t>
            </a:r>
            <a:r>
              <a:rPr sz="1800"/>
              <a:t> is a smaller subset of a batch used for memory efficiency</a:t>
            </a:r>
          </a:p>
          <a:p>
            <a:pPr lvl="0"/>
            <a:r>
              <a:rPr sz="1800"/>
              <a:t>An </a:t>
            </a:r>
            <a:r>
              <a:rPr sz="1800" b="1"/>
              <a:t>epoch</a:t>
            </a:r>
            <a:r>
              <a:rPr sz="1800"/>
              <a:t> is a complete pass of the entire training dataset during model training.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recognition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can be attacked as the digit recognition problem (output of “yes” and “no”), although the cost of training the network would be much higher.</a:t>
            </a:r>
          </a:p>
          <a:p>
            <a:pPr lvl="0"/>
            <a:r>
              <a:rPr/>
              <a:t>An alternative approach may be to try to solve the problem hierarchically.</a:t>
            </a:r>
          </a:p>
          <a:p>
            <a:pPr lvl="1"/>
            <a:r>
              <a:rPr/>
              <a:t>We start by tying to find edges in the figure</a:t>
            </a:r>
          </a:p>
          <a:p>
            <a:pPr lvl="1"/>
            <a:r>
              <a:rPr/>
              <a:t>In the parts with edges we “look around” to find face pieces, a nose, an eye, an eyebrow …</a:t>
            </a:r>
          </a:p>
          <a:p>
            <a:pPr lvl="1"/>
            <a:r>
              <a:rPr/>
              <a:t>As we locate the pieces we look for their optimal combination.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hierarchy of complexity</a:t>
            </a:r>
          </a:p>
        </p:txBody>
      </p:sp>
      <p:pic>
        <p:nvPicPr>
          <p:cNvPr descr="images/FaceRecognitionIntuio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‘Deep Learning’ course, by Andrew Ng in Coursera &amp; deeplearning.ai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Alex Sanchez, Ferran Reverter and Esteban Vegas</dc:creator>
  <cp:keywords/>
  <dcterms:created xsi:type="dcterms:W3CDTF">2024-06-12T15:37:07Z</dcterms:created>
  <dcterms:modified xsi:type="dcterms:W3CDTF">2024-06-12T15:37:07Z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ackground-transition">
    <vt:lpwstr>fade</vt:lpwstr>
  </property>
  <property fmtid="{D5CDD505-2E9C-101B-9397-08002B2CF9AE}" pid="4" name="biblio-config">
    <vt:lpwstr>True</vt:lpwstr>
  </property>
  <property fmtid="{D5CDD505-2E9C-101B-9397-08002B2CF9AE}" pid="5" name="bibliography">
    <vt:lpwstr>DeepLearning.bib</vt:lpwstr>
  </property>
  <property fmtid="{D5CDD505-2E9C-101B-9397-08002B2CF9AE}" pid="6" name="by-author">
    <vt:lpwstr/>
  </property>
  <property fmtid="{D5CDD505-2E9C-101B-9397-08002B2CF9AE}" pid="7" name="editor_options">
    <vt:lpwstr/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">
    <vt:lpwstr/>
  </property>
  <property fmtid="{D5CDD505-2E9C-101B-9397-08002B2CF9AE}" pid="12" name="labels">
    <vt:lpwstr/>
  </property>
  <property fmtid="{D5CDD505-2E9C-101B-9397-08002B2CF9AE}" pid="13" name="menu">
    <vt:lpwstr/>
  </property>
  <property fmtid="{D5CDD505-2E9C-101B-9397-08002B2CF9AE}" pid="14" name="progress">
    <vt:lpwstr>True</vt:lpwstr>
  </property>
  <property fmtid="{D5CDD505-2E9C-101B-9397-08002B2CF9AE}" pid="15" name="scrollable">
    <vt:lpwstr>True</vt:lpwstr>
  </property>
  <property fmtid="{D5CDD505-2E9C-101B-9397-08002B2CF9AE}" pid="16" name="show-slide-number">
    <vt:lpwstr>all</vt:lpwstr>
  </property>
  <property fmtid="{D5CDD505-2E9C-101B-9397-08002B2CF9AE}" pid="17" name="slide-number">
    <vt:lpwstr>c/t</vt:lpwstr>
  </property>
  <property fmtid="{D5CDD505-2E9C-101B-9397-08002B2CF9AE}" pid="18" name="theme">
    <vt:lpwstr>sky</vt:lpwstr>
  </property>
  <property fmtid="{D5CDD505-2E9C-101B-9397-08002B2CF9AE}" pid="19" name="toc-title">
    <vt:lpwstr>Table of contents</vt:lpwstr>
  </property>
  <property fmtid="{D5CDD505-2E9C-101B-9397-08002B2CF9AE}" pid="20" name="transition">
    <vt:lpwstr>slide</vt:lpwstr>
  </property>
  <property fmtid="{D5CDD505-2E9C-101B-9397-08002B2CF9AE}" pid="21" name="transition-speed">
    <vt:lpwstr>slow</vt:lpwstr>
  </property>
</Properties>
</file>